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6" r:id="rId6"/>
    <p:sldId id="267" r:id="rId7"/>
    <p:sldId id="265" r:id="rId8"/>
    <p:sldId id="260" r:id="rId9"/>
    <p:sldId id="269" r:id="rId10"/>
    <p:sldId id="268" r:id="rId11"/>
    <p:sldId id="271" r:id="rId12"/>
    <p:sldId id="270" r:id="rId13"/>
    <p:sldId id="272" r:id="rId14"/>
    <p:sldId id="261" r:id="rId15"/>
    <p:sldId id="273" r:id="rId16"/>
    <p:sldId id="274" r:id="rId17"/>
    <p:sldId id="275" r:id="rId18"/>
    <p:sldId id="276" r:id="rId19"/>
    <p:sldId id="277" r:id="rId20"/>
    <p:sldId id="262" r:id="rId21"/>
    <p:sldId id="278" r:id="rId22"/>
    <p:sldId id="279" r:id="rId23"/>
    <p:sldId id="280" r:id="rId24"/>
    <p:sldId id="281" r:id="rId25"/>
    <p:sldId id="263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8"/>
  </p:normalViewPr>
  <p:slideViewPr>
    <p:cSldViewPr snapToGrid="0">
      <p:cViewPr>
        <p:scale>
          <a:sx n="78" d="100"/>
          <a:sy n="78" d="100"/>
        </p:scale>
        <p:origin x="8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/>
            <a:t>Whitefly Pest</a:t>
          </a:r>
          <a:endParaRPr lang="en-US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/>
            <a:t>Goal is to detect and count whiteflies present in the image</a:t>
          </a:r>
          <a:endParaRPr lang="en-US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 use case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Whitefly Pest</a:t>
          </a:r>
          <a:endParaRPr lang="en-US" sz="1400" kern="120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Goal is to detect and count whiteflies present in the image</a:t>
          </a:r>
          <a:endParaRPr lang="en-US" sz="1800" kern="120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 use case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IbPRIA 2025</a:t>
            </a:r>
          </a:p>
          <a:p>
            <a:r>
              <a:rPr lang="en-GB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 err="1"/>
              <a:t>center</a:t>
            </a:r>
            <a:r>
              <a:rPr lang="en-GB" dirty="0"/>
              <a:t> of the </a:t>
            </a:r>
            <a:r>
              <a:rPr lang="en-GB" b="1" dirty="0"/>
              <a:t>bounding box </a:t>
            </a:r>
            <a:r>
              <a:rPr lang="en-GB" dirty="0"/>
              <a:t>should </a:t>
            </a:r>
            <a:r>
              <a:rPr lang="en-GB" b="1" dirty="0"/>
              <a:t>align</a:t>
            </a:r>
            <a:r>
              <a:rPr lang="en-GB" dirty="0"/>
              <a:t> with the </a:t>
            </a:r>
            <a:r>
              <a:rPr lang="en-GB" b="1" dirty="0" err="1"/>
              <a:t>center</a:t>
            </a:r>
            <a:r>
              <a:rPr lang="en-GB" dirty="0"/>
              <a:t> of the corresponding </a:t>
            </a:r>
            <a:r>
              <a:rPr lang="en-GB" b="1" dirty="0"/>
              <a:t>object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/>
              <a:t>edges</a:t>
            </a:r>
            <a:r>
              <a:rPr lang="en-GB" dirty="0"/>
              <a:t> of the bounding box </a:t>
            </a:r>
            <a:r>
              <a:rPr lang="en-GB" b="1" dirty="0"/>
              <a:t>should not exceed the boundaries of the object</a:t>
            </a:r>
            <a:r>
              <a:rPr lang="en-GB" dirty="0"/>
              <a:t>.</a:t>
            </a:r>
          </a:p>
          <a:p>
            <a:r>
              <a:rPr lang="en-GB" dirty="0"/>
              <a:t>Boxes should be </a:t>
            </a:r>
            <a:r>
              <a:rPr lang="en-GB" b="1" dirty="0"/>
              <a:t>tight</a:t>
            </a:r>
            <a:r>
              <a:rPr lang="en-GB" dirty="0"/>
              <a:t> but not overly precise — enough to capture the object clearly without including background noise.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1088572" y="2655734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5791200" y="2777433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5671457" y="2777433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65E05F6-D66B-F548-FC53-5799D427B97C}"/>
              </a:ext>
            </a:extLst>
          </p:cNvPr>
          <p:cNvSpPr/>
          <p:nvPr/>
        </p:nvSpPr>
        <p:spPr>
          <a:xfrm rot="21318021">
            <a:off x="2991125" y="3210830"/>
            <a:ext cx="2617208" cy="18676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State-of-the-Art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One Stage vs Two Stage Model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3CED2-E32C-3BD6-BABA-C2E589BA2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02" y="3341892"/>
            <a:ext cx="3876687" cy="195991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/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blipFill>
                <a:blip r:embed="rId3"/>
                <a:stretch>
                  <a:fillRect l="-106202" t="-227211" r="-23256" b="-325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6714-2C6B-D621-D3B1-CDBDA470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3E2A-78CB-DDD3-2277-5B68E800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/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blipFill>
                <a:blip r:embed="rId2"/>
                <a:stretch>
                  <a:fillRect l="-5108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/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2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9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3D8A-04FE-7819-11CA-AD87F1E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E3-A907-1541-2F91-3718E4A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4" name="Picture 3" descr="A blue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33475-31E0-C215-AD03-13AAB5C2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641062"/>
            <a:ext cx="5414682" cy="40610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/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08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/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blipFill>
                <a:blip r:embed="rId4"/>
                <a:stretch>
                  <a:fillRect l="-5121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B5EA-C0E0-0E8F-7862-C0C65255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38DB-A9F5-2679-41EF-368863C8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 – mean Average Precision (</a:t>
            </a:r>
            <a:r>
              <a:rPr lang="en-GB" sz="3200" b="0" i="1" dirty="0" err="1"/>
              <a:t>mAP</a:t>
            </a:r>
            <a:r>
              <a:rPr lang="en-GB" sz="3200" b="0" dirty="0"/>
              <a:t>)</a:t>
            </a:r>
            <a:endParaRPr lang="en-GB" b="0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C0DBF1D-04DC-6470-57AC-DB6B6691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38" y="2133002"/>
            <a:ext cx="6506583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D79EA6-1A44-CB50-B92C-E7A559C5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102130" cy="4344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Active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2D35-B7D9-A61E-545E-AABDB4AB6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7102129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A8B60A-6858-A32F-9629-5F99165A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610230"/>
            <a:ext cx="3072751" cy="45719"/>
          </a:xfrm>
          <a:custGeom>
            <a:avLst/>
            <a:gdLst>
              <a:gd name="connsiteX0" fmla="*/ 0 w 3072751"/>
              <a:gd name="connsiteY0" fmla="*/ 0 h 45719"/>
              <a:gd name="connsiteX1" fmla="*/ 3072751 w 3072751"/>
              <a:gd name="connsiteY1" fmla="*/ 0 h 45719"/>
              <a:gd name="connsiteX2" fmla="*/ 3072751 w 3072751"/>
              <a:gd name="connsiteY2" fmla="*/ 45719 h 45719"/>
              <a:gd name="connsiteX3" fmla="*/ 0 w 3072751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751" h="45719">
                <a:moveTo>
                  <a:pt x="0" y="0"/>
                </a:moveTo>
                <a:lnTo>
                  <a:pt x="3072751" y="0"/>
                </a:lnTo>
                <a:lnTo>
                  <a:pt x="3072751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1141-56B3-C348-7466-E733217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EE-3AC6-CB62-1333-9098A06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448C-CE15-DCC6-0F4B-7EDE03E6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most relevant samples for training</a:t>
            </a:r>
          </a:p>
          <a:p>
            <a:endParaRPr lang="en-GB" dirty="0"/>
          </a:p>
          <a:p>
            <a:r>
              <a:rPr lang="en-GB" dirty="0"/>
              <a:t>Reduce Annotations Efforts</a:t>
            </a:r>
          </a:p>
          <a:p>
            <a:endParaRPr lang="en-GB" dirty="0"/>
          </a:p>
          <a:p>
            <a:r>
              <a:rPr lang="en-GB" dirty="0"/>
              <a:t>Improve Training Efficiency</a:t>
            </a:r>
          </a:p>
        </p:txBody>
      </p:sp>
      <p:pic>
        <p:nvPicPr>
          <p:cNvPr id="5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4C20C63C-F240-95CA-1B06-17D1E349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15" y="1649762"/>
            <a:ext cx="4392706" cy="4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C836-E6CC-B927-87D5-FCA0C68D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8D6-7095-9904-8729-752E4EC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/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blipFill>
                <a:blip r:embed="rId2"/>
                <a:stretch>
                  <a:fillRect l="-1587" r="-95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4D8D8F7-7E82-1A99-2A4E-2388F89ED4E1}"/>
              </a:ext>
            </a:extLst>
          </p:cNvPr>
          <p:cNvGrpSpPr/>
          <p:nvPr/>
        </p:nvGrpSpPr>
        <p:grpSpPr>
          <a:xfrm>
            <a:off x="968051" y="3413402"/>
            <a:ext cx="2062491" cy="912059"/>
            <a:chOff x="860611" y="3324113"/>
            <a:chExt cx="2062491" cy="9120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/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110" t="-27273" b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A824E-7DFD-339E-92DE-C7056AF1D476}"/>
                </a:ext>
              </a:extLst>
            </p:cNvPr>
            <p:cNvSpPr txBox="1"/>
            <p:nvPr/>
          </p:nvSpPr>
          <p:spPr>
            <a:xfrm>
              <a:off x="1061372" y="3396264"/>
              <a:ext cx="166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Unlabelled Set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0C48EE-4242-4AE7-F1EE-1F2F251940E6}"/>
                </a:ext>
              </a:extLst>
            </p:cNvPr>
            <p:cNvSpPr/>
            <p:nvPr/>
          </p:nvSpPr>
          <p:spPr>
            <a:xfrm>
              <a:off x="860611" y="3324113"/>
              <a:ext cx="2062491" cy="9120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43ECD45-8578-D9E3-0314-6C39FF7D3802}"/>
              </a:ext>
            </a:extLst>
          </p:cNvPr>
          <p:cNvGrpSpPr/>
          <p:nvPr/>
        </p:nvGrpSpPr>
        <p:grpSpPr>
          <a:xfrm>
            <a:off x="4889139" y="5423562"/>
            <a:ext cx="1206861" cy="912059"/>
            <a:chOff x="4227754" y="5570407"/>
            <a:chExt cx="1206861" cy="9120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/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9E75C-47F0-D6CD-E055-744C3150CBC0}"/>
                </a:ext>
              </a:extLst>
            </p:cNvPr>
            <p:cNvSpPr txBox="1"/>
            <p:nvPr/>
          </p:nvSpPr>
          <p:spPr>
            <a:xfrm>
              <a:off x="4306999" y="5580614"/>
              <a:ext cx="112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Classifier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2598D8-0910-A32E-48A2-805D996FBB91}"/>
                </a:ext>
              </a:extLst>
            </p:cNvPr>
            <p:cNvSpPr/>
            <p:nvPr/>
          </p:nvSpPr>
          <p:spPr>
            <a:xfrm>
              <a:off x="4227754" y="5570407"/>
              <a:ext cx="1206861" cy="9120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5DAFDC-E859-6906-821F-67824EDE9FED}"/>
              </a:ext>
            </a:extLst>
          </p:cNvPr>
          <p:cNvGrpSpPr/>
          <p:nvPr/>
        </p:nvGrpSpPr>
        <p:grpSpPr>
          <a:xfrm>
            <a:off x="4877315" y="3319934"/>
            <a:ext cx="1213273" cy="1178213"/>
            <a:chOff x="5623421" y="2135307"/>
            <a:chExt cx="1213273" cy="1178213"/>
          </a:xfrm>
        </p:grpSpPr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BD7AD226-7996-54D4-F571-7E7D902B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780" y="2379976"/>
              <a:ext cx="914400" cy="9335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9A02-17F5-E151-C882-20F1039DD860}"/>
                </a:ext>
              </a:extLst>
            </p:cNvPr>
            <p:cNvSpPr txBox="1"/>
            <p:nvPr/>
          </p:nvSpPr>
          <p:spPr>
            <a:xfrm>
              <a:off x="5623421" y="2135307"/>
              <a:ext cx="1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Oracle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5DE829-5E37-60C5-0EC6-E0B0D15B3462}"/>
                </a:ext>
              </a:extLst>
            </p:cNvPr>
            <p:cNvSpPr/>
            <p:nvPr/>
          </p:nvSpPr>
          <p:spPr>
            <a:xfrm>
              <a:off x="5629833" y="2143406"/>
              <a:ext cx="1206861" cy="10885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CC364D-DB11-A471-9F2F-F16481EDE89D}"/>
              </a:ext>
            </a:extLst>
          </p:cNvPr>
          <p:cNvGrpSpPr/>
          <p:nvPr/>
        </p:nvGrpSpPr>
        <p:grpSpPr>
          <a:xfrm>
            <a:off x="7942774" y="3396264"/>
            <a:ext cx="3879718" cy="839909"/>
            <a:chOff x="7942774" y="3396264"/>
            <a:chExt cx="3879718" cy="8399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/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69" t="-26087" r="-1034" b="-478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8106B-D57E-8F30-0500-1B58812B74BE}"/>
                </a:ext>
              </a:extLst>
            </p:cNvPr>
            <p:cNvSpPr txBox="1"/>
            <p:nvPr/>
          </p:nvSpPr>
          <p:spPr>
            <a:xfrm>
              <a:off x="9165738" y="3444496"/>
              <a:ext cx="1433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Labelled Set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4441CB-EDB5-CC2E-E05D-961AD950A549}"/>
                </a:ext>
              </a:extLst>
            </p:cNvPr>
            <p:cNvSpPr/>
            <p:nvPr/>
          </p:nvSpPr>
          <p:spPr>
            <a:xfrm>
              <a:off x="7942774" y="3396264"/>
              <a:ext cx="3879718" cy="8399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FFBA6D3-4F0C-D62C-3137-81B3BD8839CB}"/>
              </a:ext>
            </a:extLst>
          </p:cNvPr>
          <p:cNvCxnSpPr>
            <a:stCxn id="88" idx="2"/>
            <a:endCxn id="83" idx="3"/>
          </p:cNvCxnSpPr>
          <p:nvPr/>
        </p:nvCxnSpPr>
        <p:spPr>
          <a:xfrm rot="5400000">
            <a:off x="7167608" y="3164566"/>
            <a:ext cx="1643419" cy="3786633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/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5A3CADB1-4B90-51EE-7715-7B8878DB5F97}"/>
              </a:ext>
            </a:extLst>
          </p:cNvPr>
          <p:cNvCxnSpPr>
            <a:cxnSpLocks/>
            <a:stCxn id="82" idx="2"/>
            <a:endCxn id="83" idx="1"/>
          </p:cNvCxnSpPr>
          <p:nvPr/>
        </p:nvCxnSpPr>
        <p:spPr>
          <a:xfrm rot="16200000" flipH="1">
            <a:off x="2667153" y="3657605"/>
            <a:ext cx="1554131" cy="2889842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E9C06DC-8EAE-98FB-10EF-9FBB78168ABF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rot="16200000" flipV="1">
            <a:off x="4986360" y="4917352"/>
            <a:ext cx="1007009" cy="54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/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blipFill>
                <a:blip r:embed="rId9"/>
                <a:stretch>
                  <a:fillRect l="-6780" t="-4348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BB84FDC-8471-A020-5398-BFBEE517E5AD}"/>
              </a:ext>
            </a:extLst>
          </p:cNvPr>
          <p:cNvSpPr txBox="1"/>
          <p:nvPr/>
        </p:nvSpPr>
        <p:spPr>
          <a:xfrm>
            <a:off x="8365516" y="5526102"/>
            <a:ext cx="143391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Train/update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C4B8D0-7C7A-0401-6BAE-A520247DA975}"/>
              </a:ext>
            </a:extLst>
          </p:cNvPr>
          <p:cNvSpPr txBox="1"/>
          <p:nvPr/>
        </p:nvSpPr>
        <p:spPr>
          <a:xfrm>
            <a:off x="2138282" y="5479935"/>
            <a:ext cx="8902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Selects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239384-FD57-FFF0-099B-F9AE5BA9EF30}"/>
              </a:ext>
            </a:extLst>
          </p:cNvPr>
          <p:cNvSpPr txBox="1"/>
          <p:nvPr/>
        </p:nvSpPr>
        <p:spPr>
          <a:xfrm>
            <a:off x="5525312" y="4734717"/>
            <a:ext cx="12068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Uncertainty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CC8152-3EE5-EA9B-8D3D-99C4F29EBAED}"/>
              </a:ext>
            </a:extLst>
          </p:cNvPr>
          <p:cNvSpPr txBox="1"/>
          <p:nvPr/>
        </p:nvSpPr>
        <p:spPr>
          <a:xfrm>
            <a:off x="7097290" y="2860119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Label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10DF98-065A-0346-D687-891C6C51105D}"/>
              </a:ext>
            </a:extLst>
          </p:cNvPr>
          <p:cNvCxnSpPr>
            <a:cxnSpLocks/>
            <a:stCxn id="86" idx="0"/>
            <a:endCxn id="82" idx="0"/>
          </p:cNvCxnSpPr>
          <p:nvPr/>
        </p:nvCxnSpPr>
        <p:spPr>
          <a:xfrm rot="16200000" flipH="1" flipV="1">
            <a:off x="3700543" y="1626786"/>
            <a:ext cx="85369" cy="3487861"/>
          </a:xfrm>
          <a:prstGeom prst="bentConnector3">
            <a:avLst>
              <a:gd name="adj1" fmla="val -569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8ACC9C7-C63D-EFAB-77FB-0B32D84987D2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650779" y="1164411"/>
            <a:ext cx="68231" cy="4395475"/>
          </a:xfrm>
          <a:prstGeom prst="bentConnector3">
            <a:avLst>
              <a:gd name="adj1" fmla="val -7119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/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8734EDD2-201E-C39E-F129-8E300C6FF374}"/>
              </a:ext>
            </a:extLst>
          </p:cNvPr>
          <p:cNvSpPr txBox="1"/>
          <p:nvPr/>
        </p:nvSpPr>
        <p:spPr>
          <a:xfrm>
            <a:off x="3466211" y="2883037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664109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D430-D334-C66D-E595-6CA062AF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C4F7-75E5-BA58-5A2E-CF9E089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br>
              <a:rPr lang="en-GB" dirty="0"/>
            </a:br>
            <a:r>
              <a:rPr lang="en-GB" sz="2800" b="0" dirty="0"/>
              <a:t>Expectation</a:t>
            </a:r>
            <a:endParaRPr lang="en-GB" b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88C4B-F764-17B8-2F51-69787824E0EF}"/>
              </a:ext>
            </a:extLst>
          </p:cNvPr>
          <p:cNvCxnSpPr>
            <a:cxnSpLocks/>
          </p:cNvCxnSpPr>
          <p:nvPr/>
        </p:nvCxnSpPr>
        <p:spPr>
          <a:xfrm flipV="1">
            <a:off x="3801168" y="2811780"/>
            <a:ext cx="0" cy="25431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C574D-05BE-ABC0-7ED2-A9C5BFFF6734}"/>
              </a:ext>
            </a:extLst>
          </p:cNvPr>
          <p:cNvCxnSpPr>
            <a:cxnSpLocks/>
          </p:cNvCxnSpPr>
          <p:nvPr/>
        </p:nvCxnSpPr>
        <p:spPr>
          <a:xfrm>
            <a:off x="3582093" y="5135880"/>
            <a:ext cx="56734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F6C93E-4905-E549-EB4D-11E516B37CA6}"/>
              </a:ext>
            </a:extLst>
          </p:cNvPr>
          <p:cNvSpPr txBox="1"/>
          <p:nvPr/>
        </p:nvSpPr>
        <p:spPr>
          <a:xfrm>
            <a:off x="3150028" y="37140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mAP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E2B89-B783-38CE-949F-37FCAC075B7F}"/>
              </a:ext>
            </a:extLst>
          </p:cNvPr>
          <p:cNvSpPr txBox="1"/>
          <p:nvPr/>
        </p:nvSpPr>
        <p:spPr>
          <a:xfrm>
            <a:off x="5812225" y="5135880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samples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94EE6A-D5B6-05A2-40F5-C888EB47F0A8}"/>
              </a:ext>
            </a:extLst>
          </p:cNvPr>
          <p:cNvSpPr/>
          <p:nvPr/>
        </p:nvSpPr>
        <p:spPr>
          <a:xfrm>
            <a:off x="4250159" y="3236205"/>
            <a:ext cx="4460488" cy="1538868"/>
          </a:xfrm>
          <a:custGeom>
            <a:avLst/>
            <a:gdLst>
              <a:gd name="connsiteX0" fmla="*/ 0 w 4460488"/>
              <a:gd name="connsiteY0" fmla="*/ 1538868 h 1538868"/>
              <a:gd name="connsiteX1" fmla="*/ 765717 w 4460488"/>
              <a:gd name="connsiteY1" fmla="*/ 802888 h 1538868"/>
              <a:gd name="connsiteX2" fmla="*/ 1680117 w 4460488"/>
              <a:gd name="connsiteY2" fmla="*/ 289931 h 1538868"/>
              <a:gd name="connsiteX3" fmla="*/ 2676293 w 4460488"/>
              <a:gd name="connsiteY3" fmla="*/ 29736 h 1538868"/>
              <a:gd name="connsiteX4" fmla="*/ 3865757 w 4460488"/>
              <a:gd name="connsiteY4" fmla="*/ 7434 h 1538868"/>
              <a:gd name="connsiteX5" fmla="*/ 4460488 w 4460488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0488" h="1538868" extrusionOk="0">
                <a:moveTo>
                  <a:pt x="0" y="1538868"/>
                </a:moveTo>
                <a:cubicBezTo>
                  <a:pt x="193505" y="1244520"/>
                  <a:pt x="431610" y="1031344"/>
                  <a:pt x="765717" y="802888"/>
                </a:cubicBezTo>
                <a:cubicBezTo>
                  <a:pt x="1125100" y="611440"/>
                  <a:pt x="1291442" y="421024"/>
                  <a:pt x="1680117" y="289931"/>
                </a:cubicBezTo>
                <a:cubicBezTo>
                  <a:pt x="1975617" y="183463"/>
                  <a:pt x="2300456" y="140737"/>
                  <a:pt x="2676293" y="29736"/>
                </a:cubicBezTo>
                <a:cubicBezTo>
                  <a:pt x="3040566" y="-17347"/>
                  <a:pt x="3865757" y="7434"/>
                  <a:pt x="3865757" y="7434"/>
                </a:cubicBezTo>
                <a:cubicBezTo>
                  <a:pt x="4126537" y="-14208"/>
                  <a:pt x="4326269" y="7751"/>
                  <a:pt x="4460488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60488"/>
                      <a:gd name="connsiteY0" fmla="*/ 1538868 h 1538868"/>
                      <a:gd name="connsiteX1" fmla="*/ 765717 w 4460488"/>
                      <a:gd name="connsiteY1" fmla="*/ 802888 h 1538868"/>
                      <a:gd name="connsiteX2" fmla="*/ 1680117 w 4460488"/>
                      <a:gd name="connsiteY2" fmla="*/ 289931 h 1538868"/>
                      <a:gd name="connsiteX3" fmla="*/ 2676293 w 4460488"/>
                      <a:gd name="connsiteY3" fmla="*/ 29736 h 1538868"/>
                      <a:gd name="connsiteX4" fmla="*/ 3865757 w 4460488"/>
                      <a:gd name="connsiteY4" fmla="*/ 7434 h 1538868"/>
                      <a:gd name="connsiteX5" fmla="*/ 4460488 w 4460488"/>
                      <a:gd name="connsiteY5" fmla="*/ 0 h 1538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0488" h="1538868">
                        <a:moveTo>
                          <a:pt x="0" y="1538868"/>
                        </a:moveTo>
                        <a:cubicBezTo>
                          <a:pt x="242849" y="1274956"/>
                          <a:pt x="485698" y="1011044"/>
                          <a:pt x="765717" y="802888"/>
                        </a:cubicBezTo>
                        <a:cubicBezTo>
                          <a:pt x="1045736" y="594732"/>
                          <a:pt x="1361688" y="418790"/>
                          <a:pt x="1680117" y="289931"/>
                        </a:cubicBezTo>
                        <a:cubicBezTo>
                          <a:pt x="1998546" y="161072"/>
                          <a:pt x="2312020" y="76819"/>
                          <a:pt x="2676293" y="29736"/>
                        </a:cubicBezTo>
                        <a:cubicBezTo>
                          <a:pt x="3040566" y="-17347"/>
                          <a:pt x="3865757" y="7434"/>
                          <a:pt x="3865757" y="7434"/>
                        </a:cubicBezTo>
                        <a:lnTo>
                          <a:pt x="4460488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CB6F019-DBF1-C2CD-DB5C-2820763E2713}"/>
              </a:ext>
            </a:extLst>
          </p:cNvPr>
          <p:cNvSpPr/>
          <p:nvPr/>
        </p:nvSpPr>
        <p:spPr>
          <a:xfrm>
            <a:off x="4252332" y="3226420"/>
            <a:ext cx="4467922" cy="1538868"/>
          </a:xfrm>
          <a:custGeom>
            <a:avLst/>
            <a:gdLst>
              <a:gd name="connsiteX0" fmla="*/ 0 w 4467922"/>
              <a:gd name="connsiteY0" fmla="*/ 1538868 h 1538868"/>
              <a:gd name="connsiteX1" fmla="*/ 364273 w 4467922"/>
              <a:gd name="connsiteY1" fmla="*/ 639336 h 1538868"/>
              <a:gd name="connsiteX2" fmla="*/ 840058 w 4467922"/>
              <a:gd name="connsiteY2" fmla="*/ 260195 h 1538868"/>
              <a:gd name="connsiteX3" fmla="*/ 1873405 w 4467922"/>
              <a:gd name="connsiteY3" fmla="*/ 74341 h 1538868"/>
              <a:gd name="connsiteX4" fmla="*/ 2817541 w 4467922"/>
              <a:gd name="connsiteY4" fmla="*/ 14868 h 1538868"/>
              <a:gd name="connsiteX5" fmla="*/ 4467922 w 4467922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7922" h="1538868">
                <a:moveTo>
                  <a:pt x="0" y="1538868"/>
                </a:moveTo>
                <a:cubicBezTo>
                  <a:pt x="112131" y="1195658"/>
                  <a:pt x="224263" y="852448"/>
                  <a:pt x="364273" y="639336"/>
                </a:cubicBezTo>
                <a:cubicBezTo>
                  <a:pt x="504283" y="426224"/>
                  <a:pt x="588536" y="354361"/>
                  <a:pt x="840058" y="260195"/>
                </a:cubicBezTo>
                <a:cubicBezTo>
                  <a:pt x="1091580" y="166029"/>
                  <a:pt x="1543825" y="115229"/>
                  <a:pt x="1873405" y="74341"/>
                </a:cubicBezTo>
                <a:cubicBezTo>
                  <a:pt x="2202985" y="33453"/>
                  <a:pt x="2385122" y="27258"/>
                  <a:pt x="2817541" y="14868"/>
                </a:cubicBezTo>
                <a:cubicBezTo>
                  <a:pt x="3249960" y="2478"/>
                  <a:pt x="3858941" y="1239"/>
                  <a:pt x="4467922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DEEA8-28F3-7E62-756C-950C5E07AE6E}"/>
              </a:ext>
            </a:extLst>
          </p:cNvPr>
          <p:cNvSpPr/>
          <p:nvPr/>
        </p:nvSpPr>
        <p:spPr>
          <a:xfrm>
            <a:off x="8222165" y="4240523"/>
            <a:ext cx="163552" cy="17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5DD79-AEB7-2CEE-9078-5EE4BFEF7A26}"/>
              </a:ext>
            </a:extLst>
          </p:cNvPr>
          <p:cNvSpPr/>
          <p:nvPr/>
        </p:nvSpPr>
        <p:spPr>
          <a:xfrm>
            <a:off x="8222165" y="4611115"/>
            <a:ext cx="163552" cy="176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91A656-2078-EDF3-D12C-38F55D1F3EB8}"/>
              </a:ext>
            </a:extLst>
          </p:cNvPr>
          <p:cNvSpPr txBox="1"/>
          <p:nvPr/>
        </p:nvSpPr>
        <p:spPr>
          <a:xfrm>
            <a:off x="8303941" y="4185082"/>
            <a:ext cx="1406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Random Selected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547BB-3A99-CC9C-826C-92F93C01CBC2}"/>
              </a:ext>
            </a:extLst>
          </p:cNvPr>
          <p:cNvSpPr txBox="1"/>
          <p:nvPr/>
        </p:nvSpPr>
        <p:spPr>
          <a:xfrm>
            <a:off x="8303941" y="4560814"/>
            <a:ext cx="136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Actively Selected</a:t>
            </a:r>
          </a:p>
        </p:txBody>
      </p:sp>
    </p:spTree>
    <p:extLst>
      <p:ext uri="{BB962C8B-B14F-4D97-AF65-F5344CB8AC3E}">
        <p14:creationId xmlns:p14="http://schemas.microsoft.com/office/powerpoint/2010/main" val="4029872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7754-C4BC-B609-E3FD-CA895EF7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C48-AE14-6ECC-CC09-1A4D25C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endParaRPr lang="en-GB" b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52943E-A759-2A9A-1DBE-E81D6F78626F}"/>
              </a:ext>
            </a:extLst>
          </p:cNvPr>
          <p:cNvSpPr txBox="1">
            <a:spLocks/>
          </p:cNvSpPr>
          <p:nvPr/>
        </p:nvSpPr>
        <p:spPr>
          <a:xfrm>
            <a:off x="4412823" y="3094264"/>
            <a:ext cx="3366353" cy="6694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Hands on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6210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D4E1E0-D8B1-125C-4E27-C3FA3CA9B1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127731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301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5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6341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500</Words>
  <Application>Microsoft Macintosh PowerPoint</Application>
  <PresentationFormat>Widescreen</PresentationFormat>
  <Paragraphs>116</Paragraphs>
  <Slides>26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Mono</vt:lpstr>
      <vt:lpstr>Arial</vt:lpstr>
      <vt:lpstr>Bierstadt</vt:lpstr>
      <vt:lpstr>Cambria Math</vt:lpstr>
      <vt:lpstr>GestaltVTI</vt:lpstr>
      <vt:lpstr>Data-Efficient Strategies for Object Detection</vt:lpstr>
      <vt:lpstr>Tutorial Goals</vt:lpstr>
      <vt:lpstr>Agenda</vt:lpstr>
      <vt:lpstr>Case Study</vt:lpstr>
      <vt:lpstr>Case Study</vt:lpstr>
      <vt:lpstr>Case Study</vt:lpstr>
      <vt:lpstr>Case Study</vt:lpstr>
      <vt:lpstr>Data Collection</vt:lpstr>
      <vt:lpstr>Data Collection</vt:lpstr>
      <vt:lpstr>Annotation</vt:lpstr>
      <vt:lpstr>Annotation</vt:lpstr>
      <vt:lpstr>Annotation</vt:lpstr>
      <vt:lpstr>Annotation</vt:lpstr>
      <vt:lpstr>State-of-the-Art in Object Detection</vt:lpstr>
      <vt:lpstr>State-of-the-Art in Object Detection One Stage vs Two Stage Model</vt:lpstr>
      <vt:lpstr>State-of-the-Art in Object Detection Metrics</vt:lpstr>
      <vt:lpstr>State-of-the-Art in Object Detection Metrics</vt:lpstr>
      <vt:lpstr>State-of-the-Art in Object Detection Metrics</vt:lpstr>
      <vt:lpstr>State-of-the-Art in Object Detection Metrics – mean Average Precision (mAP)</vt:lpstr>
      <vt:lpstr>Active Learning</vt:lpstr>
      <vt:lpstr>Active Learning</vt:lpstr>
      <vt:lpstr>Active Learning</vt:lpstr>
      <vt:lpstr>Active Learning Expectation</vt:lpstr>
      <vt:lpstr>Active Learning</vt:lpstr>
      <vt:lpstr>Data Quality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Dinis Costa</cp:lastModifiedBy>
  <cp:revision>5</cp:revision>
  <dcterms:created xsi:type="dcterms:W3CDTF">2025-06-25T08:32:53Z</dcterms:created>
  <dcterms:modified xsi:type="dcterms:W3CDTF">2025-06-27T13:51:50Z</dcterms:modified>
</cp:coreProperties>
</file>